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0" r:id="rId3"/>
    <p:sldId id="258" r:id="rId4"/>
    <p:sldId id="261" r:id="rId5"/>
    <p:sldId id="262" r:id="rId6"/>
    <p:sldId id="264" r:id="rId7"/>
    <p:sldId id="272" r:id="rId8"/>
    <p:sldId id="273" r:id="rId9"/>
    <p:sldId id="274" r:id="rId10"/>
    <p:sldId id="270" r:id="rId11"/>
    <p:sldId id="268" r:id="rId12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FF"/>
    <a:srgbClr val="6EC5CC"/>
    <a:srgbClr val="99FF33"/>
    <a:srgbClr val="8D84BD"/>
    <a:srgbClr val="E76291"/>
    <a:srgbClr val="FFCC66"/>
    <a:srgbClr val="FFCC99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8" autoAdjust="0"/>
    <p:restoredTop sz="95586" autoAdjust="0"/>
  </p:normalViewPr>
  <p:slideViewPr>
    <p:cSldViewPr>
      <p:cViewPr varScale="1">
        <p:scale>
          <a:sx n="88" d="100"/>
          <a:sy n="88" d="100"/>
        </p:scale>
        <p:origin x="-936" y="-108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73215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758402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0" name="テキスト ボックス 9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リズム記入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89" name="グループ化 88"/>
          <p:cNvGrpSpPr/>
          <p:nvPr userDrawn="1"/>
        </p:nvGrpSpPr>
        <p:grpSpPr>
          <a:xfrm>
            <a:off x="848544" y="1772816"/>
            <a:ext cx="8064896" cy="4541444"/>
            <a:chOff x="848544" y="1772816"/>
            <a:chExt cx="8064896" cy="4541444"/>
          </a:xfrm>
        </p:grpSpPr>
        <p:sp>
          <p:nvSpPr>
            <p:cNvPr id="5" name="角丸四角形 4"/>
            <p:cNvSpPr/>
            <p:nvPr userDrawn="1"/>
          </p:nvSpPr>
          <p:spPr>
            <a:xfrm>
              <a:off x="84854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 userDrawn="1"/>
          </p:nvSpPr>
          <p:spPr>
            <a:xfrm>
              <a:off x="135260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 userDrawn="1"/>
          </p:nvSpPr>
          <p:spPr>
            <a:xfrm>
              <a:off x="185665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 userDrawn="1"/>
          </p:nvSpPr>
          <p:spPr>
            <a:xfrm>
              <a:off x="236071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角丸四角形 8"/>
            <p:cNvSpPr/>
            <p:nvPr userDrawn="1"/>
          </p:nvSpPr>
          <p:spPr>
            <a:xfrm>
              <a:off x="286476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角丸四角形 9"/>
            <p:cNvSpPr/>
            <p:nvPr userDrawn="1"/>
          </p:nvSpPr>
          <p:spPr>
            <a:xfrm>
              <a:off x="336882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角丸四角形 10"/>
            <p:cNvSpPr/>
            <p:nvPr userDrawn="1"/>
          </p:nvSpPr>
          <p:spPr>
            <a:xfrm>
              <a:off x="387288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角丸四角形 11"/>
            <p:cNvSpPr/>
            <p:nvPr userDrawn="1"/>
          </p:nvSpPr>
          <p:spPr>
            <a:xfrm>
              <a:off x="437693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角丸四角形 12"/>
            <p:cNvSpPr/>
            <p:nvPr userDrawn="1"/>
          </p:nvSpPr>
          <p:spPr>
            <a:xfrm>
              <a:off x="488099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角丸四角形 13"/>
            <p:cNvSpPr/>
            <p:nvPr userDrawn="1"/>
          </p:nvSpPr>
          <p:spPr>
            <a:xfrm>
              <a:off x="538504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角丸四角形 14"/>
            <p:cNvSpPr/>
            <p:nvPr userDrawn="1"/>
          </p:nvSpPr>
          <p:spPr>
            <a:xfrm>
              <a:off x="588910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角丸四角形 15"/>
            <p:cNvSpPr/>
            <p:nvPr userDrawn="1"/>
          </p:nvSpPr>
          <p:spPr>
            <a:xfrm>
              <a:off x="6393160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角丸四角形 16"/>
            <p:cNvSpPr/>
            <p:nvPr userDrawn="1"/>
          </p:nvSpPr>
          <p:spPr>
            <a:xfrm>
              <a:off x="6897216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角丸四角形 17"/>
            <p:cNvSpPr/>
            <p:nvPr userDrawn="1"/>
          </p:nvSpPr>
          <p:spPr>
            <a:xfrm>
              <a:off x="7401272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角丸四角形 18"/>
            <p:cNvSpPr/>
            <p:nvPr userDrawn="1"/>
          </p:nvSpPr>
          <p:spPr>
            <a:xfrm>
              <a:off x="7905328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角丸四角形 19"/>
            <p:cNvSpPr/>
            <p:nvPr userDrawn="1"/>
          </p:nvSpPr>
          <p:spPr>
            <a:xfrm>
              <a:off x="8409384" y="2996952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角丸四角形 20"/>
            <p:cNvSpPr/>
            <p:nvPr userDrawn="1"/>
          </p:nvSpPr>
          <p:spPr>
            <a:xfrm>
              <a:off x="84854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角丸四角形 21"/>
            <p:cNvSpPr/>
            <p:nvPr userDrawn="1"/>
          </p:nvSpPr>
          <p:spPr>
            <a:xfrm>
              <a:off x="135260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角丸四角形 22"/>
            <p:cNvSpPr/>
            <p:nvPr userDrawn="1"/>
          </p:nvSpPr>
          <p:spPr>
            <a:xfrm>
              <a:off x="185665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角丸四角形 23"/>
            <p:cNvSpPr/>
            <p:nvPr userDrawn="1"/>
          </p:nvSpPr>
          <p:spPr>
            <a:xfrm>
              <a:off x="236071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角丸四角形 24"/>
            <p:cNvSpPr/>
            <p:nvPr userDrawn="1"/>
          </p:nvSpPr>
          <p:spPr>
            <a:xfrm>
              <a:off x="286476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角丸四角形 25"/>
            <p:cNvSpPr/>
            <p:nvPr userDrawn="1"/>
          </p:nvSpPr>
          <p:spPr>
            <a:xfrm>
              <a:off x="336882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角丸四角形 26"/>
            <p:cNvSpPr/>
            <p:nvPr userDrawn="1"/>
          </p:nvSpPr>
          <p:spPr>
            <a:xfrm>
              <a:off x="387288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角丸四角形 27"/>
            <p:cNvSpPr/>
            <p:nvPr userDrawn="1"/>
          </p:nvSpPr>
          <p:spPr>
            <a:xfrm>
              <a:off x="437693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角丸四角形 28"/>
            <p:cNvSpPr/>
            <p:nvPr userDrawn="1"/>
          </p:nvSpPr>
          <p:spPr>
            <a:xfrm>
              <a:off x="488099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角丸四角形 29"/>
            <p:cNvSpPr/>
            <p:nvPr userDrawn="1"/>
          </p:nvSpPr>
          <p:spPr>
            <a:xfrm>
              <a:off x="538504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角丸四角形 30"/>
            <p:cNvSpPr/>
            <p:nvPr userDrawn="1"/>
          </p:nvSpPr>
          <p:spPr>
            <a:xfrm>
              <a:off x="588910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角丸四角形 31"/>
            <p:cNvSpPr/>
            <p:nvPr userDrawn="1"/>
          </p:nvSpPr>
          <p:spPr>
            <a:xfrm>
              <a:off x="6393160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角丸四角形 32"/>
            <p:cNvSpPr/>
            <p:nvPr userDrawn="1"/>
          </p:nvSpPr>
          <p:spPr>
            <a:xfrm>
              <a:off x="6897216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 userDrawn="1"/>
          </p:nvSpPr>
          <p:spPr>
            <a:xfrm>
              <a:off x="7401272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角丸四角形 34"/>
            <p:cNvSpPr/>
            <p:nvPr userDrawn="1"/>
          </p:nvSpPr>
          <p:spPr>
            <a:xfrm>
              <a:off x="7905328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角丸四角形 35"/>
            <p:cNvSpPr/>
            <p:nvPr userDrawn="1"/>
          </p:nvSpPr>
          <p:spPr>
            <a:xfrm>
              <a:off x="8409384" y="3861048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角丸四角形 36"/>
            <p:cNvSpPr/>
            <p:nvPr userDrawn="1"/>
          </p:nvSpPr>
          <p:spPr>
            <a:xfrm>
              <a:off x="84854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角丸四角形 37"/>
            <p:cNvSpPr/>
            <p:nvPr userDrawn="1"/>
          </p:nvSpPr>
          <p:spPr>
            <a:xfrm>
              <a:off x="135260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角丸四角形 38"/>
            <p:cNvSpPr/>
            <p:nvPr userDrawn="1"/>
          </p:nvSpPr>
          <p:spPr>
            <a:xfrm>
              <a:off x="185665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角丸四角形 39"/>
            <p:cNvSpPr/>
            <p:nvPr userDrawn="1"/>
          </p:nvSpPr>
          <p:spPr>
            <a:xfrm>
              <a:off x="236071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角丸四角形 40"/>
            <p:cNvSpPr/>
            <p:nvPr userDrawn="1"/>
          </p:nvSpPr>
          <p:spPr>
            <a:xfrm>
              <a:off x="286476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角丸四角形 41"/>
            <p:cNvSpPr/>
            <p:nvPr userDrawn="1"/>
          </p:nvSpPr>
          <p:spPr>
            <a:xfrm>
              <a:off x="336882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角丸四角形 42"/>
            <p:cNvSpPr/>
            <p:nvPr userDrawn="1"/>
          </p:nvSpPr>
          <p:spPr>
            <a:xfrm>
              <a:off x="387288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 userDrawn="1"/>
          </p:nvSpPr>
          <p:spPr>
            <a:xfrm>
              <a:off x="437693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角丸四角形 44"/>
            <p:cNvSpPr/>
            <p:nvPr userDrawn="1"/>
          </p:nvSpPr>
          <p:spPr>
            <a:xfrm>
              <a:off x="488099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角丸四角形 45"/>
            <p:cNvSpPr/>
            <p:nvPr userDrawn="1"/>
          </p:nvSpPr>
          <p:spPr>
            <a:xfrm>
              <a:off x="538504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角丸四角形 46"/>
            <p:cNvSpPr/>
            <p:nvPr userDrawn="1"/>
          </p:nvSpPr>
          <p:spPr>
            <a:xfrm>
              <a:off x="588910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6393160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 userDrawn="1"/>
          </p:nvSpPr>
          <p:spPr>
            <a:xfrm>
              <a:off x="6897216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角丸四角形 49"/>
            <p:cNvSpPr/>
            <p:nvPr userDrawn="1"/>
          </p:nvSpPr>
          <p:spPr>
            <a:xfrm>
              <a:off x="7401272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角丸四角形 50"/>
            <p:cNvSpPr/>
            <p:nvPr userDrawn="1"/>
          </p:nvSpPr>
          <p:spPr>
            <a:xfrm>
              <a:off x="7905328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角丸四角形 51"/>
            <p:cNvSpPr/>
            <p:nvPr userDrawn="1"/>
          </p:nvSpPr>
          <p:spPr>
            <a:xfrm>
              <a:off x="8409384" y="4725144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角丸四角形 52"/>
            <p:cNvSpPr/>
            <p:nvPr userDrawn="1"/>
          </p:nvSpPr>
          <p:spPr>
            <a:xfrm>
              <a:off x="84854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角丸四角形 53"/>
            <p:cNvSpPr/>
            <p:nvPr userDrawn="1"/>
          </p:nvSpPr>
          <p:spPr>
            <a:xfrm>
              <a:off x="135260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角丸四角形 54"/>
            <p:cNvSpPr/>
            <p:nvPr userDrawn="1"/>
          </p:nvSpPr>
          <p:spPr>
            <a:xfrm>
              <a:off x="185665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角丸四角形 55"/>
            <p:cNvSpPr/>
            <p:nvPr userDrawn="1"/>
          </p:nvSpPr>
          <p:spPr>
            <a:xfrm>
              <a:off x="236071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角丸四角形 56"/>
            <p:cNvSpPr/>
            <p:nvPr userDrawn="1"/>
          </p:nvSpPr>
          <p:spPr>
            <a:xfrm>
              <a:off x="286476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角丸四角形 57"/>
            <p:cNvSpPr/>
            <p:nvPr userDrawn="1"/>
          </p:nvSpPr>
          <p:spPr>
            <a:xfrm>
              <a:off x="336882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角丸四角形 58"/>
            <p:cNvSpPr/>
            <p:nvPr userDrawn="1"/>
          </p:nvSpPr>
          <p:spPr>
            <a:xfrm>
              <a:off x="387288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角丸四角形 59"/>
            <p:cNvSpPr/>
            <p:nvPr userDrawn="1"/>
          </p:nvSpPr>
          <p:spPr>
            <a:xfrm>
              <a:off x="437693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角丸四角形 60"/>
            <p:cNvSpPr/>
            <p:nvPr userDrawn="1"/>
          </p:nvSpPr>
          <p:spPr>
            <a:xfrm>
              <a:off x="488099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角丸四角形 61"/>
            <p:cNvSpPr/>
            <p:nvPr userDrawn="1"/>
          </p:nvSpPr>
          <p:spPr>
            <a:xfrm>
              <a:off x="538504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角丸四角形 62"/>
            <p:cNvSpPr/>
            <p:nvPr userDrawn="1"/>
          </p:nvSpPr>
          <p:spPr>
            <a:xfrm>
              <a:off x="588910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角丸四角形 63"/>
            <p:cNvSpPr/>
            <p:nvPr userDrawn="1"/>
          </p:nvSpPr>
          <p:spPr>
            <a:xfrm>
              <a:off x="6393160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5" name="角丸四角形 64"/>
            <p:cNvSpPr/>
            <p:nvPr userDrawn="1"/>
          </p:nvSpPr>
          <p:spPr>
            <a:xfrm>
              <a:off x="6897216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角丸四角形 65"/>
            <p:cNvSpPr/>
            <p:nvPr userDrawn="1"/>
          </p:nvSpPr>
          <p:spPr>
            <a:xfrm>
              <a:off x="7401272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角丸四角形 66"/>
            <p:cNvSpPr/>
            <p:nvPr userDrawn="1"/>
          </p:nvSpPr>
          <p:spPr>
            <a:xfrm>
              <a:off x="7905328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角丸四角形 67"/>
            <p:cNvSpPr/>
            <p:nvPr userDrawn="1"/>
          </p:nvSpPr>
          <p:spPr>
            <a:xfrm>
              <a:off x="8409384" y="5589240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角丸四角形 68"/>
            <p:cNvSpPr/>
            <p:nvPr userDrawn="1"/>
          </p:nvSpPr>
          <p:spPr>
            <a:xfrm>
              <a:off x="84854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 userDrawn="1"/>
          </p:nvSpPr>
          <p:spPr>
            <a:xfrm>
              <a:off x="135260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角丸四角形 70"/>
            <p:cNvSpPr/>
            <p:nvPr userDrawn="1"/>
          </p:nvSpPr>
          <p:spPr>
            <a:xfrm>
              <a:off x="185665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角丸四角形 71"/>
            <p:cNvSpPr/>
            <p:nvPr userDrawn="1"/>
          </p:nvSpPr>
          <p:spPr>
            <a:xfrm>
              <a:off x="236071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角丸四角形 72"/>
            <p:cNvSpPr/>
            <p:nvPr userDrawn="1"/>
          </p:nvSpPr>
          <p:spPr>
            <a:xfrm>
              <a:off x="286476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角丸四角形 73"/>
            <p:cNvSpPr/>
            <p:nvPr userDrawn="1"/>
          </p:nvSpPr>
          <p:spPr>
            <a:xfrm>
              <a:off x="336882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角丸四角形 74"/>
            <p:cNvSpPr/>
            <p:nvPr userDrawn="1"/>
          </p:nvSpPr>
          <p:spPr>
            <a:xfrm>
              <a:off x="387288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角丸四角形 75"/>
            <p:cNvSpPr/>
            <p:nvPr userDrawn="1"/>
          </p:nvSpPr>
          <p:spPr>
            <a:xfrm>
              <a:off x="437693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角丸四角形 76"/>
            <p:cNvSpPr/>
            <p:nvPr userDrawn="1"/>
          </p:nvSpPr>
          <p:spPr>
            <a:xfrm>
              <a:off x="488099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角丸四角形 77"/>
            <p:cNvSpPr/>
            <p:nvPr userDrawn="1"/>
          </p:nvSpPr>
          <p:spPr>
            <a:xfrm>
              <a:off x="538504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角丸四角形 78"/>
            <p:cNvSpPr/>
            <p:nvPr userDrawn="1"/>
          </p:nvSpPr>
          <p:spPr>
            <a:xfrm>
              <a:off x="588910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角丸四角形 79"/>
            <p:cNvSpPr/>
            <p:nvPr userDrawn="1"/>
          </p:nvSpPr>
          <p:spPr>
            <a:xfrm>
              <a:off x="6393160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角丸四角形 80"/>
            <p:cNvSpPr/>
            <p:nvPr userDrawn="1"/>
          </p:nvSpPr>
          <p:spPr>
            <a:xfrm>
              <a:off x="6897216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角丸四角形 81"/>
            <p:cNvSpPr/>
            <p:nvPr userDrawn="1"/>
          </p:nvSpPr>
          <p:spPr>
            <a:xfrm>
              <a:off x="7401272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角丸四角形 82"/>
            <p:cNvSpPr/>
            <p:nvPr userDrawn="1"/>
          </p:nvSpPr>
          <p:spPr>
            <a:xfrm>
              <a:off x="7905328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角丸四角形 83"/>
            <p:cNvSpPr/>
            <p:nvPr userDrawn="1"/>
          </p:nvSpPr>
          <p:spPr>
            <a:xfrm>
              <a:off x="8409384" y="2132856"/>
              <a:ext cx="504056" cy="504056"/>
            </a:xfrm>
            <a:prstGeom prst="round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5" name="直線コネクタ 84"/>
            <p:cNvCxnSpPr/>
            <p:nvPr userDrawn="1"/>
          </p:nvCxnSpPr>
          <p:spPr>
            <a:xfrm>
              <a:off x="4880992" y="1772816"/>
              <a:ext cx="0" cy="4541444"/>
            </a:xfrm>
            <a:prstGeom prst="line">
              <a:avLst/>
            </a:prstGeom>
            <a:ln w="60325">
              <a:solidFill>
                <a:srgbClr val="0070C0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42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3" r:id="rId5"/>
    <p:sldLayoutId id="2147484071" r:id="rId6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創作授業 ②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himada\Desktop\2_p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608" y="1340768"/>
            <a:ext cx="6912767" cy="493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歌のリズムを</a:t>
            </a:r>
            <a:r>
              <a:rPr lang="ja-JP" altLang="en-US" smtClean="0"/>
              <a:t>つくってみよう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8" name="コンテンツ プレースホルダー 4"/>
          <p:cNvSpPr txBox="1">
            <a:spLocks/>
          </p:cNvSpPr>
          <p:nvPr/>
        </p:nvSpPr>
        <p:spPr bwMode="auto">
          <a:xfrm>
            <a:off x="488504" y="1052736"/>
            <a:ext cx="4320480" cy="5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charset="2"/>
              <a:buNone/>
            </a:pPr>
            <a:r>
              <a:rPr lang="ja-JP" altLang="en-US" kern="0" dirty="0" smtClean="0"/>
              <a:t>★リズムをつくるヒント</a:t>
            </a:r>
            <a:endParaRPr lang="ja-JP" altLang="en-US" kern="0" dirty="0"/>
          </a:p>
        </p:txBody>
      </p:sp>
      <p:sp>
        <p:nvSpPr>
          <p:cNvPr id="11" name="円形吹き出し 10"/>
          <p:cNvSpPr/>
          <p:nvPr/>
        </p:nvSpPr>
        <p:spPr bwMode="auto">
          <a:xfrm>
            <a:off x="344488" y="1484784"/>
            <a:ext cx="4536504" cy="720080"/>
          </a:xfrm>
          <a:prstGeom prst="wedgeEllipseCallout">
            <a:avLst>
              <a:gd name="adj1" fmla="val 27033"/>
              <a:gd name="adj2" fmla="val 97879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これを基本にして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アレンジしよう！</a:t>
            </a: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9834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imada\Desktop\bansho2_0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4" t="15402" r="7483" b="50000"/>
          <a:stretch/>
        </p:blipFill>
        <p:spPr bwMode="auto">
          <a:xfrm>
            <a:off x="488504" y="3529836"/>
            <a:ext cx="9001739" cy="256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ボーカロイドにリズムを</a:t>
            </a:r>
            <a:r>
              <a:rPr lang="ja-JP" altLang="en-US" dirty="0" smtClean="0"/>
              <a:t>入力</a:t>
            </a:r>
            <a:r>
              <a:rPr kumimoji="1" lang="ja-JP" altLang="en-US" dirty="0" smtClean="0"/>
              <a:t>しよう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40" name="円/楕円 39"/>
          <p:cNvSpPr/>
          <p:nvPr/>
        </p:nvSpPr>
        <p:spPr bwMode="auto">
          <a:xfrm>
            <a:off x="4088904" y="371703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2" name="円/楕円 41"/>
          <p:cNvSpPr/>
          <p:nvPr/>
        </p:nvSpPr>
        <p:spPr bwMode="auto">
          <a:xfrm>
            <a:off x="6537176" y="371703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76536" y="2525995"/>
            <a:ext cx="3888432" cy="830997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リズム記入表の小節番号と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同じ小節番号に入力する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1784648" y="494116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音の高さは１・２連目の担当の人は「ミ」あたり</a:t>
            </a:r>
            <a:endParaRPr lang="en-US" altLang="ja-JP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３・４連目の担当の人は「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高い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ド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（</a:t>
            </a:r>
            <a:r>
              <a:rPr lang="en-US" altLang="ja-JP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C4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）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」あたり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39" y="1340768"/>
            <a:ext cx="892725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円/楕円 44"/>
          <p:cNvSpPr/>
          <p:nvPr/>
        </p:nvSpPr>
        <p:spPr bwMode="auto">
          <a:xfrm>
            <a:off x="416496" y="1340768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6" name="円/楕円 45"/>
          <p:cNvSpPr/>
          <p:nvPr/>
        </p:nvSpPr>
        <p:spPr bwMode="auto">
          <a:xfrm>
            <a:off x="4849928" y="1340768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47" name="下矢印 46"/>
          <p:cNvSpPr/>
          <p:nvPr/>
        </p:nvSpPr>
        <p:spPr bwMode="auto">
          <a:xfrm>
            <a:off x="4808984" y="2780928"/>
            <a:ext cx="648072" cy="504056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2249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3" grpId="0" animBg="1"/>
      <p:bldP spid="44" grpId="0"/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3200" dirty="0" smtClean="0"/>
              <a:t>「初恋」の詩に合った</a:t>
            </a:r>
            <a:endParaRPr lang="en-US" altLang="ja-JP" sz="3200" dirty="0" smtClean="0"/>
          </a:p>
          <a:p>
            <a:r>
              <a:rPr lang="ja-JP" altLang="en-US" sz="3200" dirty="0" smtClean="0"/>
              <a:t>リズムをつくってみよう！</a:t>
            </a:r>
            <a:endParaRPr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12640" y="4005064"/>
            <a:ext cx="6480720" cy="1872208"/>
          </a:xfrm>
        </p:spPr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を学習します</a:t>
            </a:r>
            <a:endParaRPr kumimoji="1" lang="en-US" altLang="ja-JP" dirty="0" smtClean="0"/>
          </a:p>
          <a:p>
            <a:pPr marL="392310" lvl="1" indent="0">
              <a:buNone/>
            </a:pPr>
            <a:r>
              <a:rPr lang="ja-JP" altLang="en-US" sz="2000" dirty="0" smtClean="0"/>
              <a:t>①言葉の区切り</a:t>
            </a:r>
            <a:endParaRPr lang="en-US" altLang="ja-JP" sz="2000" dirty="0" smtClean="0"/>
          </a:p>
          <a:p>
            <a:pPr marL="392310" lvl="1" indent="0">
              <a:buNone/>
            </a:pPr>
            <a:r>
              <a:rPr lang="ja-JP" altLang="en-US" sz="2000" dirty="0" smtClean="0"/>
              <a:t>②反復・変化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ja-JP" altLang="en-US" dirty="0" smtClean="0"/>
              <a:t>「初恋」の詩に合ったリズムをつくります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endParaRPr kumimoji="1" lang="ja-JP" altLang="en-US" dirty="0"/>
          </a:p>
        </p:txBody>
      </p:sp>
      <p:sp>
        <p:nvSpPr>
          <p:cNvPr id="6" name="サブタイトル 1"/>
          <p:cNvSpPr txBox="1">
            <a:spLocks/>
          </p:cNvSpPr>
          <p:nvPr/>
        </p:nvSpPr>
        <p:spPr bwMode="auto">
          <a:xfrm>
            <a:off x="3656856" y="4293096"/>
            <a:ext cx="3816424" cy="175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1" lang="ja-JP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ja-JP" altLang="en-US" sz="18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反復・変化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11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①言葉の区切り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40632" y="4862770"/>
            <a:ext cx="6408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言葉の区切りでは、</a:t>
            </a:r>
            <a:endParaRPr kumimoji="1"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2171700" lvl="4" indent="-342900"/>
            <a:r>
              <a:rPr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①音を伸ばす</a:t>
            </a:r>
            <a:endParaRPr lang="en-US" altLang="ja-JP" sz="32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2171700" lvl="4" indent="-342900"/>
            <a:r>
              <a:rPr kumimoji="1" lang="ja-JP" altLang="en-US" sz="32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②休符を入れる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92560" y="1124744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言葉の区切り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を分かりやすくするために、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400" b="1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　　　　どんな工夫がされているでしょうか？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10" name="図 9" descr="花_8小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496" y="2130423"/>
            <a:ext cx="9129464" cy="2450705"/>
          </a:xfrm>
          <a:prstGeom prst="rect">
            <a:avLst/>
          </a:prstGeom>
        </p:spPr>
      </p:pic>
      <p:cxnSp>
        <p:nvCxnSpPr>
          <p:cNvPr id="11" name="直線コネクタ 10"/>
          <p:cNvCxnSpPr/>
          <p:nvPr/>
        </p:nvCxnSpPr>
        <p:spPr bwMode="auto">
          <a:xfrm flipH="1">
            <a:off x="2576736" y="2132856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線コネクタ 13"/>
          <p:cNvCxnSpPr/>
          <p:nvPr/>
        </p:nvCxnSpPr>
        <p:spPr bwMode="auto">
          <a:xfrm flipH="1">
            <a:off x="5385048" y="2132856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直線コネクタ 14"/>
          <p:cNvCxnSpPr/>
          <p:nvPr/>
        </p:nvCxnSpPr>
        <p:spPr bwMode="auto">
          <a:xfrm flipH="1">
            <a:off x="9057456" y="2132856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線コネクタ 15"/>
          <p:cNvCxnSpPr/>
          <p:nvPr/>
        </p:nvCxnSpPr>
        <p:spPr bwMode="auto">
          <a:xfrm flipH="1">
            <a:off x="2432720" y="3501008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線コネクタ 16"/>
          <p:cNvCxnSpPr/>
          <p:nvPr/>
        </p:nvCxnSpPr>
        <p:spPr bwMode="auto">
          <a:xfrm flipH="1">
            <a:off x="5529064" y="3501008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直線コネクタ 17"/>
          <p:cNvCxnSpPr/>
          <p:nvPr/>
        </p:nvCxnSpPr>
        <p:spPr bwMode="auto">
          <a:xfrm flipH="1">
            <a:off x="9057456" y="3501008"/>
            <a:ext cx="432048" cy="108012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8340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</a:t>
            </a:r>
            <a:r>
              <a:rPr lang="ja-JP" altLang="en-US" dirty="0" smtClean="0"/>
              <a:t>づくりのポイント</a:t>
            </a:r>
            <a:r>
              <a:rPr kumimoji="1" lang="ja-JP" altLang="en-US" dirty="0" smtClean="0"/>
              <a:t>　②反復・変化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32048" y="5550331"/>
            <a:ext cx="927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メロディーやリズムを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する→曲としてのまとまりが生まれる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メロディーやリズムを</a:t>
            </a:r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変化</a:t>
            </a:r>
            <a:r>
              <a:rPr lang="ja-JP" altLang="en-US" sz="24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させる→単調にならなくなる</a:t>
            </a:r>
            <a:endParaRPr lang="en-US" altLang="ja-JP" sz="24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8" name="図 7" descr="花_16小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2560" y="1130499"/>
            <a:ext cx="7920880" cy="4270271"/>
          </a:xfrm>
          <a:prstGeom prst="rect">
            <a:avLst/>
          </a:prstGeom>
        </p:spPr>
      </p:pic>
      <p:sp>
        <p:nvSpPr>
          <p:cNvPr id="9" name="角丸四角形 8"/>
          <p:cNvSpPr/>
          <p:nvPr/>
        </p:nvSpPr>
        <p:spPr bwMode="auto">
          <a:xfrm>
            <a:off x="1712640" y="1124744"/>
            <a:ext cx="3744416" cy="64807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1568624" y="2263224"/>
            <a:ext cx="4104456" cy="64807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1496616" y="3460064"/>
            <a:ext cx="2088232" cy="576064"/>
          </a:xfrm>
          <a:prstGeom prst="roundRect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3728864" y="3460064"/>
            <a:ext cx="2088232" cy="576064"/>
          </a:xfrm>
          <a:prstGeom prst="roundRect">
            <a:avLst/>
          </a:prstGeom>
          <a:noFill/>
          <a:ln w="38100" cap="flat" cmpd="sng" algn="ctr">
            <a:solidFill>
              <a:srgbClr val="0070C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1568624" y="4553832"/>
            <a:ext cx="3816424" cy="5760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992560" y="181520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224808" y="3111351"/>
            <a:ext cx="864096" cy="461665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chemeClr val="tx2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反復</a:t>
            </a:r>
            <a:endParaRPr kumimoji="1" lang="ja-JP" altLang="en-US" sz="2400" b="1" dirty="0" smtClean="0">
              <a:solidFill>
                <a:schemeClr val="tx2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48544" y="422108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変化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リズムをつくってみよう</a:t>
            </a:r>
            <a:endParaRPr kumimoji="1" lang="ja-JP" altLang="en-US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45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himada\Desktop\2_p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00" y="1087476"/>
            <a:ext cx="7200800" cy="522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リズム記入表に考えたリズムを書き込もう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 bwMode="auto">
          <a:xfrm>
            <a:off x="1352600" y="2852936"/>
            <a:ext cx="7200800" cy="3024336"/>
          </a:xfrm>
          <a:prstGeom prst="rect">
            <a:avLst/>
          </a:prstGeom>
          <a:solidFill>
            <a:srgbClr val="FFC000">
              <a:alpha val="8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記入のルール</a:t>
            </a:r>
            <a:endParaRPr kumimoji="1" lang="en-US" altLang="ja-JP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・</a:t>
            </a: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1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マスは</a:t>
            </a: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8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分音符。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　</a:t>
            </a:r>
            <a:r>
              <a:rPr kumimoji="1" lang="en-US" altLang="ja-JP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16</a:t>
            </a:r>
            <a:r>
              <a:rPr kumimoji="1" lang="ja-JP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分音符はマスを半分にして記入する。</a:t>
            </a:r>
            <a:endParaRPr kumimoji="1" lang="en-US" altLang="ja-JP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・基本的に</a:t>
            </a:r>
            <a:r>
              <a:rPr lang="en-US" altLang="ja-JP" sz="2400" b="1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小節目からリズムを記入。</a:t>
            </a:r>
            <a:endParaRPr lang="en-US" altLang="ja-JP" sz="24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　</a:t>
            </a:r>
            <a:r>
              <a:rPr lang="en-US" altLang="ja-JP" sz="2400" b="1" dirty="0" smtClean="0">
                <a:latin typeface="メイリオ"/>
                <a:ea typeface="メイリオ"/>
                <a:cs typeface="メイリオ"/>
              </a:rPr>
              <a:t>9</a:t>
            </a: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小節目までの</a:t>
            </a:r>
            <a:r>
              <a:rPr lang="en-US" altLang="ja-JP" sz="24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小節分のリズムを考える。</a:t>
            </a: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722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shimada\Desktop\2_p7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38" y="3690903"/>
            <a:ext cx="6002890" cy="256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himada\Desktop\2_p7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9" y="1124744"/>
            <a:ext cx="6031409" cy="256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リズム記入表の使い方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0512" y="112474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u="sng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ほたるの光</a:t>
            </a:r>
            <a:endParaRPr lang="en-US" altLang="ja-JP" sz="2400" b="1" u="sng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016896" y="3975447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u="sng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茶つみ</a:t>
            </a:r>
            <a:endParaRPr lang="en-US" altLang="ja-JP" sz="2400" b="1" u="sng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円/楕円 7"/>
          <p:cNvSpPr/>
          <p:nvPr/>
        </p:nvSpPr>
        <p:spPr bwMode="auto">
          <a:xfrm>
            <a:off x="5457056" y="1412776"/>
            <a:ext cx="1152128" cy="64807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753200" y="1527175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←飛び出る部分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424608" y="4983559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/>
            <a:r>
              <a:rPr lang="ja-JP" altLang="en-US" sz="24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休符は空白→</a:t>
            </a:r>
            <a:endParaRPr kumimoji="1" lang="ja-JP" altLang="en-US" sz="24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3728864" y="5013176"/>
            <a:ext cx="720080" cy="36004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722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himada\Desktop\2_p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1052736"/>
            <a:ext cx="7328465" cy="525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リズムをつくるコツ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44488" y="119675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2400" b="1" u="sng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記入例</a:t>
            </a:r>
            <a:endParaRPr lang="en-US" altLang="ja-JP" sz="2400" b="1" u="sng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848544" y="4797152"/>
            <a:ext cx="7328464" cy="432048"/>
          </a:xfrm>
          <a:prstGeom prst="roundRect">
            <a:avLst/>
          </a:prstGeom>
          <a:solidFill>
            <a:srgbClr val="FFCCCC">
              <a:alpha val="65000"/>
            </a:srgbClr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6321151" y="5805264"/>
            <a:ext cx="1855857" cy="50351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円形吹き出し 12"/>
          <p:cNvSpPr/>
          <p:nvPr/>
        </p:nvSpPr>
        <p:spPr bwMode="auto">
          <a:xfrm>
            <a:off x="3497288" y="5301208"/>
            <a:ext cx="2535832" cy="1080120"/>
          </a:xfrm>
          <a:prstGeom prst="wedgeEllipseCallout">
            <a:avLst>
              <a:gd name="adj1" fmla="val 73221"/>
              <a:gd name="adj2" fmla="val 19540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最後まで文字を</a:t>
            </a:r>
            <a:endParaRPr lang="en-US" altLang="ja-JP" sz="18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詰め込まない。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" name="Picture 2" descr="http://www.photolibrary.jp/mhd6/img326/s-201401241408431157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760" y="1124744"/>
            <a:ext cx="1080120" cy="1080120"/>
          </a:xfrm>
          <a:prstGeom prst="rect">
            <a:avLst/>
          </a:prstGeom>
          <a:noFill/>
        </p:spPr>
      </p:pic>
      <p:sp>
        <p:nvSpPr>
          <p:cNvPr id="14" name="円形吹き出し 13"/>
          <p:cNvSpPr/>
          <p:nvPr/>
        </p:nvSpPr>
        <p:spPr bwMode="auto">
          <a:xfrm>
            <a:off x="4016896" y="1268760"/>
            <a:ext cx="2535832" cy="1080120"/>
          </a:xfrm>
          <a:prstGeom prst="wedgeEllipseCallout">
            <a:avLst>
              <a:gd name="adj1" fmla="val -61327"/>
              <a:gd name="adj2" fmla="val -3203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拍をとりながら</a:t>
            </a:r>
            <a:endParaRPr lang="en-US" altLang="ja-JP" sz="18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歌詞を口ずさむ。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円形吹き出し 14"/>
          <p:cNvSpPr/>
          <p:nvPr/>
        </p:nvSpPr>
        <p:spPr bwMode="auto">
          <a:xfrm>
            <a:off x="7313712" y="3429000"/>
            <a:ext cx="2535832" cy="1080120"/>
          </a:xfrm>
          <a:prstGeom prst="wedgeEllipseCallout">
            <a:avLst>
              <a:gd name="adj1" fmla="val -39262"/>
              <a:gd name="adj2" fmla="val 94089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２小節で１行</a:t>
            </a:r>
            <a:endParaRPr lang="en-US" altLang="ja-JP" sz="1800" b="1" dirty="0" smtClean="0"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（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12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文字）が目安。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7226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34101</TotalTime>
  <Words>254</Words>
  <Application>Microsoft Office PowerPoint</Application>
  <PresentationFormat>A4 210 x 297 mm</PresentationFormat>
  <Paragraphs>62</Paragraphs>
  <Slides>11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SES template</vt:lpstr>
      <vt:lpstr>創作授業 ②</vt:lpstr>
      <vt:lpstr>今日のめあて</vt:lpstr>
      <vt:lpstr>歌づくりのポイント</vt:lpstr>
      <vt:lpstr>歌づくりのポイント　①言葉の区切り</vt:lpstr>
      <vt:lpstr>歌づくりのポイント　②反復・変化</vt:lpstr>
      <vt:lpstr>リズムをつくってみよう</vt:lpstr>
      <vt:lpstr>リズム記入表に考えたリズムを書き込もう</vt:lpstr>
      <vt:lpstr>リズム記入表の使い方</vt:lpstr>
      <vt:lpstr>リズムをつくるコツ</vt:lpstr>
      <vt:lpstr>歌のリズムをつくってみよう</vt:lpstr>
      <vt:lpstr>ボーカロイドにリズムを入力しよう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2017-02-06T06:53:30Z</dcterms:modified>
</cp:coreProperties>
</file>